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57" r:id="rId3"/>
    <p:sldId id="259" r:id="rId4"/>
    <p:sldId id="258" r:id="rId5"/>
    <p:sldId id="267" r:id="rId6"/>
    <p:sldId id="268" r:id="rId7"/>
    <p:sldId id="264" r:id="rId8"/>
    <p:sldId id="266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72" d="100"/>
          <a:sy n="72" d="100"/>
        </p:scale>
        <p:origin x="4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5/12/2017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Does Currency drive society?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Candidate Number: 3192</a:t>
            </a:r>
          </a:p>
        </p:txBody>
      </p:sp>
    </p:spTree>
    <p:extLst>
      <p:ext uri="{BB962C8B-B14F-4D97-AF65-F5344CB8AC3E}">
        <p14:creationId xmlns:p14="http://schemas.microsoft.com/office/powerpoint/2010/main" val="3761864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Does Currency Drive Society?</a:t>
            </a:r>
          </a:p>
          <a:p>
            <a:r>
              <a:rPr lang="en-US" sz="2800" dirty="0"/>
              <a:t>Does Currency Control Open Societies?</a:t>
            </a:r>
          </a:p>
          <a:p>
            <a:r>
              <a:rPr lang="en-US" sz="2800" dirty="0"/>
              <a:t>Reasons</a:t>
            </a:r>
          </a:p>
          <a:p>
            <a:r>
              <a:rPr lang="en-US" sz="2800" dirty="0"/>
              <a:t>Solutions and analysis</a:t>
            </a:r>
          </a:p>
          <a:p>
            <a:r>
              <a:rPr lang="en-US" sz="2800"/>
              <a:t>Outro</a:t>
            </a:r>
          </a:p>
        </p:txBody>
      </p:sp>
    </p:spTree>
    <p:extLst>
      <p:ext uri="{BB962C8B-B14F-4D97-AF65-F5344CB8AC3E}">
        <p14:creationId xmlns:p14="http://schemas.microsoft.com/office/powerpoint/2010/main" val="3562768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Question</a:t>
            </a:r>
          </a:p>
        </p:txBody>
      </p:sp>
      <p:pic>
        <p:nvPicPr>
          <p:cNvPr id="1028" name="Picture 4" descr="Image result for currenc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74" y="2656745"/>
            <a:ext cx="5553518" cy="350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033" y="1819956"/>
            <a:ext cx="10058400" cy="39319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Does Currency Control Open Societies?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1563" y="6162693"/>
            <a:ext cx="20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(Currency, 2017)</a:t>
            </a:r>
          </a:p>
        </p:txBody>
      </p:sp>
    </p:spTree>
    <p:extLst>
      <p:ext uri="{BB962C8B-B14F-4D97-AF65-F5344CB8AC3E}">
        <p14:creationId xmlns:p14="http://schemas.microsoft.com/office/powerpoint/2010/main" val="3758235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146449"/>
          </a:xfrm>
        </p:spPr>
        <p:txBody>
          <a:bodyPr>
            <a:normAutofit/>
          </a:bodyPr>
          <a:lstStyle/>
          <a:p>
            <a:r>
              <a:rPr lang="en-US" dirty="0"/>
              <a:t>Key Terms</a:t>
            </a: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 flipH="1" flipV="1">
            <a:off x="4286815" y="3779065"/>
            <a:ext cx="3624071" cy="15238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65475" y="1780853"/>
            <a:ext cx="3218688" cy="3046988"/>
          </a:xfrm>
          <a:prstGeom prst="rect">
            <a:avLst/>
          </a:prstGeom>
          <a:noFill/>
          <a:ln w="698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Open Society</a:t>
            </a:r>
          </a:p>
          <a:p>
            <a:r>
              <a:rPr lang="en-US" dirty="0"/>
              <a:t>(Oxford English Dictionary, 2017)</a:t>
            </a:r>
          </a:p>
          <a:p>
            <a:r>
              <a:rPr lang="en-US" sz="2200" b="1" dirty="0"/>
              <a:t>“A society characterized by a flexible structure, freedom of belief, and wide dissemination of information.”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910886" y="2735010"/>
            <a:ext cx="3214314" cy="3046988"/>
          </a:xfrm>
          <a:prstGeom prst="rect">
            <a:avLst/>
          </a:prstGeom>
          <a:noFill/>
          <a:ln w="698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Currency</a:t>
            </a:r>
          </a:p>
          <a:p>
            <a:r>
              <a:rPr lang="en-US" dirty="0"/>
              <a:t>(Merriam-Webster Dictionary, 2017)</a:t>
            </a:r>
          </a:p>
          <a:p>
            <a:r>
              <a:rPr lang="en-US" sz="2200" b="1" dirty="0"/>
              <a:t>“Something (as coins, treasury notes, and banknotes) that is in circulation as a medium of exchange”</a:t>
            </a:r>
          </a:p>
        </p:txBody>
      </p:sp>
    </p:spTree>
    <p:extLst>
      <p:ext uri="{BB962C8B-B14F-4D97-AF65-F5344CB8AC3E}">
        <p14:creationId xmlns:p14="http://schemas.microsoft.com/office/powerpoint/2010/main" val="70098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11" name="Oval 10"/>
          <p:cNvSpPr/>
          <p:nvPr/>
        </p:nvSpPr>
        <p:spPr>
          <a:xfrm>
            <a:off x="1066800" y="2014192"/>
            <a:ext cx="4648644" cy="3294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The wealth of individuals in open societies determines many aspects of their lives</a:t>
            </a:r>
            <a:endParaRPr lang="en-US" sz="3600" b="1" dirty="0"/>
          </a:p>
        </p:txBody>
      </p:sp>
      <p:sp>
        <p:nvSpPr>
          <p:cNvPr id="4" name="Oval 3"/>
          <p:cNvSpPr/>
          <p:nvPr/>
        </p:nvSpPr>
        <p:spPr>
          <a:xfrm>
            <a:off x="6476556" y="3087620"/>
            <a:ext cx="4648644" cy="3294739"/>
          </a:xfrm>
          <a:prstGeom prst="ellipse">
            <a:avLst/>
          </a:prstGeom>
          <a:solidFill>
            <a:srgbClr val="FF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Currency controls open societies because of the influence that it has in politics</a:t>
            </a:r>
          </a:p>
        </p:txBody>
      </p:sp>
    </p:spTree>
    <p:extLst>
      <p:ext uri="{BB962C8B-B14F-4D97-AF65-F5344CB8AC3E}">
        <p14:creationId xmlns:p14="http://schemas.microsoft.com/office/powerpoint/2010/main" val="3074111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Currency Influences Political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Local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One corporation, FPL, donated over $1.5 million to political campaigns in 2016, much of which was not able to be tracked to specific politicians. (</a:t>
            </a:r>
            <a:r>
              <a:rPr lang="en-US" dirty="0" err="1"/>
              <a:t>Klas</a:t>
            </a:r>
            <a:r>
              <a:rPr lang="en-US" dirty="0"/>
              <a:t>, 2017)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Global</a:t>
            </a:r>
            <a:endParaRPr lang="en-US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Many countries do not have substantial regulations on cash campaign donations. (Global Integrity, 2014)</a:t>
            </a:r>
          </a:p>
        </p:txBody>
      </p:sp>
      <p:pic>
        <p:nvPicPr>
          <p:cNvPr id="7" name="Graphic 6" descr="Handshake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6187" y="4089907"/>
            <a:ext cx="1909241" cy="1909241"/>
          </a:xfrm>
          <a:prstGeom prst="rect">
            <a:avLst/>
          </a:prstGeom>
        </p:spPr>
      </p:pic>
      <p:pic>
        <p:nvPicPr>
          <p:cNvPr id="8" name="Graphic 7" descr="Money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326" y="4047057"/>
            <a:ext cx="1909924" cy="19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49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Wealth Determines the Lives of Individuals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Local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 Jacksonville, Florida, a model that represented the lower class was determined to have poorer health and educational attainment than a model that represented the upper class. (</a:t>
            </a:r>
            <a:r>
              <a:rPr lang="en-US" dirty="0" err="1"/>
              <a:t>FDHDC</a:t>
            </a:r>
            <a:r>
              <a:rPr lang="en-US" dirty="0"/>
              <a:t>, 2013)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 study conducted in England found that socioeconomic class has a very  large influence on the success of children in school. (Shepherd, 2010)</a:t>
            </a:r>
          </a:p>
        </p:txBody>
      </p:sp>
      <p:pic>
        <p:nvPicPr>
          <p:cNvPr id="7" name="Graphic 6" descr="Stethoscope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6453" y="4623418"/>
            <a:ext cx="1621669" cy="1621669"/>
          </a:xfrm>
          <a:prstGeom prst="rect">
            <a:avLst/>
          </a:prstGeom>
        </p:spPr>
      </p:pic>
      <p:pic>
        <p:nvPicPr>
          <p:cNvPr id="8" name="Graphic 7" descr="Books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9974" y="4623419"/>
            <a:ext cx="1621669" cy="162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49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 Solution: Nordic Model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25557" y="2014194"/>
            <a:ext cx="5228916" cy="3913754"/>
            <a:chOff x="2725556" y="2104656"/>
            <a:chExt cx="5228916" cy="3913754"/>
          </a:xfrm>
        </p:grpSpPr>
        <p:sp>
          <p:nvSpPr>
            <p:cNvPr id="7" name="Freeform: Shape 6"/>
            <p:cNvSpPr/>
            <p:nvPr/>
          </p:nvSpPr>
          <p:spPr>
            <a:xfrm>
              <a:off x="4237525" y="2104656"/>
              <a:ext cx="3716947" cy="1296031"/>
            </a:xfrm>
            <a:custGeom>
              <a:avLst/>
              <a:gdLst>
                <a:gd name="connsiteX0" fmla="*/ 0 w 2035745"/>
                <a:gd name="connsiteY0" fmla="*/ 101787 h 1017872"/>
                <a:gd name="connsiteX1" fmla="*/ 101787 w 2035745"/>
                <a:gd name="connsiteY1" fmla="*/ 0 h 1017872"/>
                <a:gd name="connsiteX2" fmla="*/ 1933958 w 2035745"/>
                <a:gd name="connsiteY2" fmla="*/ 0 h 1017872"/>
                <a:gd name="connsiteX3" fmla="*/ 2035745 w 2035745"/>
                <a:gd name="connsiteY3" fmla="*/ 101787 h 1017872"/>
                <a:gd name="connsiteX4" fmla="*/ 2035745 w 2035745"/>
                <a:gd name="connsiteY4" fmla="*/ 916085 h 1017872"/>
                <a:gd name="connsiteX5" fmla="*/ 1933958 w 2035745"/>
                <a:gd name="connsiteY5" fmla="*/ 1017872 h 1017872"/>
                <a:gd name="connsiteX6" fmla="*/ 101787 w 2035745"/>
                <a:gd name="connsiteY6" fmla="*/ 1017872 h 1017872"/>
                <a:gd name="connsiteX7" fmla="*/ 0 w 2035745"/>
                <a:gd name="connsiteY7" fmla="*/ 916085 h 1017872"/>
                <a:gd name="connsiteX8" fmla="*/ 0 w 2035745"/>
                <a:gd name="connsiteY8" fmla="*/ 101787 h 101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745" h="1017872">
                  <a:moveTo>
                    <a:pt x="0" y="101787"/>
                  </a:moveTo>
                  <a:cubicBezTo>
                    <a:pt x="0" y="45572"/>
                    <a:pt x="45572" y="0"/>
                    <a:pt x="101787" y="0"/>
                  </a:cubicBezTo>
                  <a:lnTo>
                    <a:pt x="1933958" y="0"/>
                  </a:lnTo>
                  <a:cubicBezTo>
                    <a:pt x="1990173" y="0"/>
                    <a:pt x="2035745" y="45572"/>
                    <a:pt x="2035745" y="101787"/>
                  </a:cubicBezTo>
                  <a:lnTo>
                    <a:pt x="2035745" y="916085"/>
                  </a:lnTo>
                  <a:cubicBezTo>
                    <a:pt x="2035745" y="972300"/>
                    <a:pt x="1990173" y="1017872"/>
                    <a:pt x="1933958" y="1017872"/>
                  </a:cubicBezTo>
                  <a:lnTo>
                    <a:pt x="101787" y="1017872"/>
                  </a:lnTo>
                  <a:cubicBezTo>
                    <a:pt x="45572" y="1017872"/>
                    <a:pt x="0" y="972300"/>
                    <a:pt x="0" y="916085"/>
                  </a:cubicBezTo>
                  <a:lnTo>
                    <a:pt x="0" y="10178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7452" tIns="197452" rIns="197452" bIns="197452" numCol="1" spcCol="1270" anchor="ctr" anchorCtr="0">
              <a:noAutofit/>
            </a:bodyPr>
            <a:lstStyle/>
            <a:p>
              <a:pPr marL="0" lvl="0" indent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kern="1200" dirty="0"/>
                <a:t>Examples of Success</a:t>
              </a:r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2725556" y="4706333"/>
              <a:ext cx="2464183" cy="1312077"/>
            </a:xfrm>
            <a:custGeom>
              <a:avLst/>
              <a:gdLst>
                <a:gd name="connsiteX0" fmla="*/ 0 w 2035745"/>
                <a:gd name="connsiteY0" fmla="*/ 101787 h 1017872"/>
                <a:gd name="connsiteX1" fmla="*/ 101787 w 2035745"/>
                <a:gd name="connsiteY1" fmla="*/ 0 h 1017872"/>
                <a:gd name="connsiteX2" fmla="*/ 1933958 w 2035745"/>
                <a:gd name="connsiteY2" fmla="*/ 0 h 1017872"/>
                <a:gd name="connsiteX3" fmla="*/ 2035745 w 2035745"/>
                <a:gd name="connsiteY3" fmla="*/ 101787 h 1017872"/>
                <a:gd name="connsiteX4" fmla="*/ 2035745 w 2035745"/>
                <a:gd name="connsiteY4" fmla="*/ 916085 h 1017872"/>
                <a:gd name="connsiteX5" fmla="*/ 1933958 w 2035745"/>
                <a:gd name="connsiteY5" fmla="*/ 1017872 h 1017872"/>
                <a:gd name="connsiteX6" fmla="*/ 101787 w 2035745"/>
                <a:gd name="connsiteY6" fmla="*/ 1017872 h 1017872"/>
                <a:gd name="connsiteX7" fmla="*/ 0 w 2035745"/>
                <a:gd name="connsiteY7" fmla="*/ 916085 h 1017872"/>
                <a:gd name="connsiteX8" fmla="*/ 0 w 2035745"/>
                <a:gd name="connsiteY8" fmla="*/ 101787 h 101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5745" h="1017872">
                  <a:moveTo>
                    <a:pt x="0" y="101787"/>
                  </a:moveTo>
                  <a:cubicBezTo>
                    <a:pt x="0" y="45572"/>
                    <a:pt x="45572" y="0"/>
                    <a:pt x="101787" y="0"/>
                  </a:cubicBezTo>
                  <a:lnTo>
                    <a:pt x="1933958" y="0"/>
                  </a:lnTo>
                  <a:cubicBezTo>
                    <a:pt x="1990173" y="0"/>
                    <a:pt x="2035745" y="45572"/>
                    <a:pt x="2035745" y="101787"/>
                  </a:cubicBezTo>
                  <a:lnTo>
                    <a:pt x="2035745" y="916085"/>
                  </a:lnTo>
                  <a:cubicBezTo>
                    <a:pt x="2035745" y="972300"/>
                    <a:pt x="1990173" y="1017872"/>
                    <a:pt x="1933958" y="1017872"/>
                  </a:cubicBezTo>
                  <a:lnTo>
                    <a:pt x="101787" y="1017872"/>
                  </a:lnTo>
                  <a:cubicBezTo>
                    <a:pt x="45572" y="1017872"/>
                    <a:pt x="0" y="972300"/>
                    <a:pt x="0" y="916085"/>
                  </a:cubicBezTo>
                  <a:lnTo>
                    <a:pt x="0" y="10178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7452" tIns="197452" rIns="197452" bIns="197452" numCol="1" spcCol="1270" anchor="ctr" anchorCtr="0">
              <a:noAutofit/>
            </a:bodyPr>
            <a:lstStyle/>
            <a:p>
              <a:pPr marL="0" lvl="0" indent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Governmental Transparency in Sweden (The Economist, 2013)</a:t>
              </a:r>
            </a:p>
          </p:txBody>
        </p:sp>
      </p:grpSp>
      <p:sp>
        <p:nvSpPr>
          <p:cNvPr id="13" name="Arrow: Down 12"/>
          <p:cNvSpPr/>
          <p:nvPr/>
        </p:nvSpPr>
        <p:spPr>
          <a:xfrm rot="19521873">
            <a:off x="6994429" y="348148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/>
          <p:cNvSpPr/>
          <p:nvPr/>
        </p:nvSpPr>
        <p:spPr>
          <a:xfrm rot="2061228">
            <a:off x="4471316" y="348186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/>
          <p:cNvSpPr/>
          <p:nvPr/>
        </p:nvSpPr>
        <p:spPr>
          <a:xfrm>
            <a:off x="6759330" y="4631159"/>
            <a:ext cx="2464183" cy="1312077"/>
          </a:xfrm>
          <a:custGeom>
            <a:avLst/>
            <a:gdLst>
              <a:gd name="connsiteX0" fmla="*/ 0 w 2035745"/>
              <a:gd name="connsiteY0" fmla="*/ 101787 h 1017872"/>
              <a:gd name="connsiteX1" fmla="*/ 101787 w 2035745"/>
              <a:gd name="connsiteY1" fmla="*/ 0 h 1017872"/>
              <a:gd name="connsiteX2" fmla="*/ 1933958 w 2035745"/>
              <a:gd name="connsiteY2" fmla="*/ 0 h 1017872"/>
              <a:gd name="connsiteX3" fmla="*/ 2035745 w 2035745"/>
              <a:gd name="connsiteY3" fmla="*/ 101787 h 1017872"/>
              <a:gd name="connsiteX4" fmla="*/ 2035745 w 2035745"/>
              <a:gd name="connsiteY4" fmla="*/ 916085 h 1017872"/>
              <a:gd name="connsiteX5" fmla="*/ 1933958 w 2035745"/>
              <a:gd name="connsiteY5" fmla="*/ 1017872 h 1017872"/>
              <a:gd name="connsiteX6" fmla="*/ 101787 w 2035745"/>
              <a:gd name="connsiteY6" fmla="*/ 1017872 h 1017872"/>
              <a:gd name="connsiteX7" fmla="*/ 0 w 2035745"/>
              <a:gd name="connsiteY7" fmla="*/ 916085 h 1017872"/>
              <a:gd name="connsiteX8" fmla="*/ 0 w 2035745"/>
              <a:gd name="connsiteY8" fmla="*/ 101787 h 101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5745" h="1017872">
                <a:moveTo>
                  <a:pt x="0" y="101787"/>
                </a:moveTo>
                <a:cubicBezTo>
                  <a:pt x="0" y="45572"/>
                  <a:pt x="45572" y="0"/>
                  <a:pt x="101787" y="0"/>
                </a:cubicBezTo>
                <a:lnTo>
                  <a:pt x="1933958" y="0"/>
                </a:lnTo>
                <a:cubicBezTo>
                  <a:pt x="1990173" y="0"/>
                  <a:pt x="2035745" y="45572"/>
                  <a:pt x="2035745" y="101787"/>
                </a:cubicBezTo>
                <a:lnTo>
                  <a:pt x="2035745" y="916085"/>
                </a:lnTo>
                <a:cubicBezTo>
                  <a:pt x="2035745" y="972300"/>
                  <a:pt x="1990173" y="1017872"/>
                  <a:pt x="1933958" y="1017872"/>
                </a:cubicBezTo>
                <a:lnTo>
                  <a:pt x="101787" y="1017872"/>
                </a:lnTo>
                <a:cubicBezTo>
                  <a:pt x="45572" y="1017872"/>
                  <a:pt x="0" y="972300"/>
                  <a:pt x="0" y="916085"/>
                </a:cubicBezTo>
                <a:lnTo>
                  <a:pt x="0" y="10178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7452" tIns="197452" rIns="197452" bIns="197452" numCol="1" spcCol="1270" anchor="ctr" anchorCtr="0">
            <a:noAutofit/>
          </a:bodyPr>
          <a:lstStyle/>
          <a:p>
            <a:pPr marL="0" lvl="0" indent="0" algn="ctr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Low Povert</a:t>
            </a:r>
            <a:r>
              <a:rPr lang="en-US" sz="2000" dirty="0"/>
              <a:t>y Rates (Miller, 2014)</a:t>
            </a: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245742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Local Solution: Limits on Campaign Spending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Canada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>
            <a:normAutofit/>
          </a:bodyPr>
          <a:lstStyle/>
          <a:p>
            <a:r>
              <a:rPr lang="en-US" sz="2400" dirty="0"/>
              <a:t>Canada limits campaign donations to candidates and political parties to $1,550. (Elections Canada, No Date)</a:t>
            </a:r>
          </a:p>
          <a:p>
            <a:r>
              <a:rPr lang="en-US" sz="2400" dirty="0"/>
              <a:t>Canada is the 9</a:t>
            </a:r>
            <a:r>
              <a:rPr lang="en-US" sz="2400" baseline="30000" dirty="0"/>
              <a:t>th</a:t>
            </a:r>
            <a:r>
              <a:rPr lang="en-US" sz="2400" dirty="0"/>
              <a:t> least corrupted country in the world. (Transparency International, 2016)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Belgium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Belgium limits campaign donations to €2,000 per donor, per year. (IDEA, 2012)</a:t>
            </a:r>
          </a:p>
          <a:p>
            <a:r>
              <a:rPr lang="en-US" sz="2400" dirty="0"/>
              <a:t>Belgium is the 15</a:t>
            </a:r>
            <a:r>
              <a:rPr lang="en-US" sz="2400" baseline="30000" dirty="0"/>
              <a:t>th</a:t>
            </a:r>
            <a:r>
              <a:rPr lang="en-US" sz="2400" dirty="0"/>
              <a:t> least corrupted country in the world. (Transparency International, 2016)</a:t>
            </a:r>
          </a:p>
        </p:txBody>
      </p:sp>
    </p:spTree>
    <p:extLst>
      <p:ext uri="{BB962C8B-B14F-4D97-AF65-F5344CB8AC3E}">
        <p14:creationId xmlns:p14="http://schemas.microsoft.com/office/powerpoint/2010/main" val="1513277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Local Solution: Limits on Campaign Spending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08642" y="2182411"/>
            <a:ext cx="10853867" cy="3537450"/>
            <a:chOff x="708637" y="2182411"/>
            <a:chExt cx="10853867" cy="3537450"/>
          </a:xfrm>
        </p:grpSpPr>
        <p:sp>
          <p:nvSpPr>
            <p:cNvPr id="15" name="Freeform: Shape 14"/>
            <p:cNvSpPr/>
            <p:nvPr/>
          </p:nvSpPr>
          <p:spPr>
            <a:xfrm>
              <a:off x="708637" y="2616270"/>
              <a:ext cx="2468880" cy="2468880"/>
            </a:xfrm>
            <a:custGeom>
              <a:avLst/>
              <a:gdLst>
                <a:gd name="connsiteX0" fmla="*/ 0 w 1724290"/>
                <a:gd name="connsiteY0" fmla="*/ 862145 h 1724290"/>
                <a:gd name="connsiteX1" fmla="*/ 862145 w 1724290"/>
                <a:gd name="connsiteY1" fmla="*/ 0 h 1724290"/>
                <a:gd name="connsiteX2" fmla="*/ 1724290 w 1724290"/>
                <a:gd name="connsiteY2" fmla="*/ 862145 h 1724290"/>
                <a:gd name="connsiteX3" fmla="*/ 862145 w 1724290"/>
                <a:gd name="connsiteY3" fmla="*/ 1724290 h 1724290"/>
                <a:gd name="connsiteX4" fmla="*/ 0 w 1724290"/>
                <a:gd name="connsiteY4" fmla="*/ 862145 h 172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290" h="1724290">
                  <a:moveTo>
                    <a:pt x="0" y="862145"/>
                  </a:moveTo>
                  <a:cubicBezTo>
                    <a:pt x="0" y="385995"/>
                    <a:pt x="385995" y="0"/>
                    <a:pt x="862145" y="0"/>
                  </a:cubicBezTo>
                  <a:cubicBezTo>
                    <a:pt x="1338295" y="0"/>
                    <a:pt x="1724290" y="385995"/>
                    <a:pt x="1724290" y="862145"/>
                  </a:cubicBezTo>
                  <a:cubicBezTo>
                    <a:pt x="1724290" y="1338295"/>
                    <a:pt x="1338295" y="1724290"/>
                    <a:pt x="862145" y="1724290"/>
                  </a:cubicBezTo>
                  <a:cubicBezTo>
                    <a:pt x="385995" y="1724290"/>
                    <a:pt x="0" y="1338295"/>
                    <a:pt x="0" y="862145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106" tIns="274106" rIns="274106" bIns="274106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$1,550 limit in Canada</a:t>
              </a:r>
            </a:p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(Elections Canada, No Date)</a:t>
              </a: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3266145" y="3350666"/>
              <a:ext cx="1000088" cy="1000088"/>
            </a:xfrm>
            <a:custGeom>
              <a:avLst/>
              <a:gdLst>
                <a:gd name="connsiteX0" fmla="*/ 132562 w 1000088"/>
                <a:gd name="connsiteY0" fmla="*/ 382434 h 1000088"/>
                <a:gd name="connsiteX1" fmla="*/ 382434 w 1000088"/>
                <a:gd name="connsiteY1" fmla="*/ 382434 h 1000088"/>
                <a:gd name="connsiteX2" fmla="*/ 382434 w 1000088"/>
                <a:gd name="connsiteY2" fmla="*/ 132562 h 1000088"/>
                <a:gd name="connsiteX3" fmla="*/ 617654 w 1000088"/>
                <a:gd name="connsiteY3" fmla="*/ 132562 h 1000088"/>
                <a:gd name="connsiteX4" fmla="*/ 617654 w 1000088"/>
                <a:gd name="connsiteY4" fmla="*/ 382434 h 1000088"/>
                <a:gd name="connsiteX5" fmla="*/ 867526 w 1000088"/>
                <a:gd name="connsiteY5" fmla="*/ 382434 h 1000088"/>
                <a:gd name="connsiteX6" fmla="*/ 867526 w 1000088"/>
                <a:gd name="connsiteY6" fmla="*/ 617654 h 1000088"/>
                <a:gd name="connsiteX7" fmla="*/ 617654 w 1000088"/>
                <a:gd name="connsiteY7" fmla="*/ 617654 h 1000088"/>
                <a:gd name="connsiteX8" fmla="*/ 617654 w 1000088"/>
                <a:gd name="connsiteY8" fmla="*/ 867526 h 1000088"/>
                <a:gd name="connsiteX9" fmla="*/ 382434 w 1000088"/>
                <a:gd name="connsiteY9" fmla="*/ 867526 h 1000088"/>
                <a:gd name="connsiteX10" fmla="*/ 382434 w 1000088"/>
                <a:gd name="connsiteY10" fmla="*/ 617654 h 1000088"/>
                <a:gd name="connsiteX11" fmla="*/ 132562 w 1000088"/>
                <a:gd name="connsiteY11" fmla="*/ 617654 h 1000088"/>
                <a:gd name="connsiteX12" fmla="*/ 132562 w 1000088"/>
                <a:gd name="connsiteY12" fmla="*/ 382434 h 100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0088" h="1000088">
                  <a:moveTo>
                    <a:pt x="132562" y="382434"/>
                  </a:moveTo>
                  <a:lnTo>
                    <a:pt x="382434" y="382434"/>
                  </a:lnTo>
                  <a:lnTo>
                    <a:pt x="382434" y="132562"/>
                  </a:lnTo>
                  <a:lnTo>
                    <a:pt x="617654" y="132562"/>
                  </a:lnTo>
                  <a:lnTo>
                    <a:pt x="617654" y="382434"/>
                  </a:lnTo>
                  <a:lnTo>
                    <a:pt x="867526" y="382434"/>
                  </a:lnTo>
                  <a:lnTo>
                    <a:pt x="867526" y="617654"/>
                  </a:lnTo>
                  <a:lnTo>
                    <a:pt x="617654" y="617654"/>
                  </a:lnTo>
                  <a:lnTo>
                    <a:pt x="617654" y="867526"/>
                  </a:lnTo>
                  <a:lnTo>
                    <a:pt x="382434" y="867526"/>
                  </a:lnTo>
                  <a:lnTo>
                    <a:pt x="382434" y="617654"/>
                  </a:lnTo>
                  <a:lnTo>
                    <a:pt x="132562" y="617654"/>
                  </a:lnTo>
                  <a:lnTo>
                    <a:pt x="132562" y="382434"/>
                  </a:lnTo>
                  <a:close/>
                </a:path>
              </a:pathLst>
            </a:custGeom>
            <a:solidFill>
              <a:schemeClr val="tx2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562" tIns="382434" rIns="132562" bIns="38243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4354862" y="2716696"/>
              <a:ext cx="2468880" cy="2468880"/>
            </a:xfrm>
            <a:custGeom>
              <a:avLst/>
              <a:gdLst>
                <a:gd name="connsiteX0" fmla="*/ 0 w 1724290"/>
                <a:gd name="connsiteY0" fmla="*/ 862145 h 1724290"/>
                <a:gd name="connsiteX1" fmla="*/ 862145 w 1724290"/>
                <a:gd name="connsiteY1" fmla="*/ 0 h 1724290"/>
                <a:gd name="connsiteX2" fmla="*/ 1724290 w 1724290"/>
                <a:gd name="connsiteY2" fmla="*/ 862145 h 1724290"/>
                <a:gd name="connsiteX3" fmla="*/ 862145 w 1724290"/>
                <a:gd name="connsiteY3" fmla="*/ 1724290 h 1724290"/>
                <a:gd name="connsiteX4" fmla="*/ 0 w 1724290"/>
                <a:gd name="connsiteY4" fmla="*/ 862145 h 172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290" h="1724290">
                  <a:moveTo>
                    <a:pt x="0" y="862145"/>
                  </a:moveTo>
                  <a:cubicBezTo>
                    <a:pt x="0" y="385995"/>
                    <a:pt x="385995" y="0"/>
                    <a:pt x="862145" y="0"/>
                  </a:cubicBezTo>
                  <a:cubicBezTo>
                    <a:pt x="1338295" y="0"/>
                    <a:pt x="1724290" y="385995"/>
                    <a:pt x="1724290" y="862145"/>
                  </a:cubicBezTo>
                  <a:cubicBezTo>
                    <a:pt x="1724290" y="1338295"/>
                    <a:pt x="1338295" y="1724290"/>
                    <a:pt x="862145" y="1724290"/>
                  </a:cubicBezTo>
                  <a:cubicBezTo>
                    <a:pt x="385995" y="1724290"/>
                    <a:pt x="0" y="1338295"/>
                    <a:pt x="0" y="862145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7916" tIns="277916" rIns="277916" bIns="277916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€2,000 limit in Belgium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(IDEA, 2012)</a:t>
              </a:r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7043856" y="3529992"/>
              <a:ext cx="737116" cy="641435"/>
            </a:xfrm>
            <a:custGeom>
              <a:avLst/>
              <a:gdLst>
                <a:gd name="connsiteX0" fmla="*/ 0 w 737116"/>
                <a:gd name="connsiteY0" fmla="*/ 128287 h 641435"/>
                <a:gd name="connsiteX1" fmla="*/ 416399 w 737116"/>
                <a:gd name="connsiteY1" fmla="*/ 128287 h 641435"/>
                <a:gd name="connsiteX2" fmla="*/ 416399 w 737116"/>
                <a:gd name="connsiteY2" fmla="*/ 0 h 641435"/>
                <a:gd name="connsiteX3" fmla="*/ 737116 w 737116"/>
                <a:gd name="connsiteY3" fmla="*/ 320718 h 641435"/>
                <a:gd name="connsiteX4" fmla="*/ 416399 w 737116"/>
                <a:gd name="connsiteY4" fmla="*/ 641435 h 641435"/>
                <a:gd name="connsiteX5" fmla="*/ 416399 w 737116"/>
                <a:gd name="connsiteY5" fmla="*/ 513148 h 641435"/>
                <a:gd name="connsiteX6" fmla="*/ 0 w 737116"/>
                <a:gd name="connsiteY6" fmla="*/ 513148 h 641435"/>
                <a:gd name="connsiteX7" fmla="*/ 0 w 737116"/>
                <a:gd name="connsiteY7" fmla="*/ 128287 h 64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7116" h="641435">
                  <a:moveTo>
                    <a:pt x="0" y="128287"/>
                  </a:moveTo>
                  <a:lnTo>
                    <a:pt x="416399" y="128287"/>
                  </a:lnTo>
                  <a:lnTo>
                    <a:pt x="416399" y="0"/>
                  </a:lnTo>
                  <a:lnTo>
                    <a:pt x="737116" y="320718"/>
                  </a:lnTo>
                  <a:lnTo>
                    <a:pt x="416399" y="641435"/>
                  </a:lnTo>
                  <a:lnTo>
                    <a:pt x="416399" y="513148"/>
                  </a:lnTo>
                  <a:lnTo>
                    <a:pt x="0" y="513148"/>
                  </a:lnTo>
                  <a:lnTo>
                    <a:pt x="0" y="128287"/>
                  </a:lnTo>
                  <a:close/>
                </a:path>
              </a:pathLst>
            </a:custGeom>
            <a:solidFill>
              <a:schemeClr val="tx2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28287" rIns="192430" bIns="128287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700" kern="1200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8001087" y="2182411"/>
              <a:ext cx="3561417" cy="3537450"/>
            </a:xfrm>
            <a:custGeom>
              <a:avLst/>
              <a:gdLst>
                <a:gd name="connsiteX0" fmla="*/ 0 w 3561417"/>
                <a:gd name="connsiteY0" fmla="*/ 1768725 h 3537450"/>
                <a:gd name="connsiteX1" fmla="*/ 1780709 w 3561417"/>
                <a:gd name="connsiteY1" fmla="*/ 0 h 3537450"/>
                <a:gd name="connsiteX2" fmla="*/ 3561418 w 3561417"/>
                <a:gd name="connsiteY2" fmla="*/ 1768725 h 3537450"/>
                <a:gd name="connsiteX3" fmla="*/ 1780709 w 3561417"/>
                <a:gd name="connsiteY3" fmla="*/ 3537450 h 3537450"/>
                <a:gd name="connsiteX4" fmla="*/ 0 w 3561417"/>
                <a:gd name="connsiteY4" fmla="*/ 1768725 h 353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1417" h="3537450">
                  <a:moveTo>
                    <a:pt x="0" y="1768725"/>
                  </a:moveTo>
                  <a:cubicBezTo>
                    <a:pt x="0" y="791885"/>
                    <a:pt x="797251" y="0"/>
                    <a:pt x="1780709" y="0"/>
                  </a:cubicBezTo>
                  <a:cubicBezTo>
                    <a:pt x="2764167" y="0"/>
                    <a:pt x="3561418" y="791885"/>
                    <a:pt x="3561418" y="1768725"/>
                  </a:cubicBezTo>
                  <a:cubicBezTo>
                    <a:pt x="3561418" y="2745565"/>
                    <a:pt x="2764167" y="3537450"/>
                    <a:pt x="1780709" y="3537450"/>
                  </a:cubicBezTo>
                  <a:cubicBezTo>
                    <a:pt x="797251" y="3537450"/>
                    <a:pt x="0" y="2745565"/>
                    <a:pt x="0" y="1768725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53307" tIns="549798" rIns="553307" bIns="549798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1" kern="1200" dirty="0"/>
                <a:t>Canada:</a:t>
              </a:r>
              <a:r>
                <a:rPr lang="en-US" sz="2500" kern="1200" dirty="0"/>
                <a:t> 9</a:t>
              </a:r>
              <a:r>
                <a:rPr lang="en-US" sz="2500" kern="1200" baseline="30000" dirty="0"/>
                <a:t>th</a:t>
              </a:r>
              <a:r>
                <a:rPr lang="en-US" sz="2500" kern="1200" dirty="0"/>
                <a:t> most transparent</a:t>
              </a:r>
            </a:p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b="1" kern="1200" dirty="0"/>
                <a:t>Belgium:</a:t>
              </a:r>
              <a:r>
                <a:rPr lang="en-US" sz="2500" kern="1200" dirty="0"/>
                <a:t> 15</a:t>
              </a:r>
              <a:r>
                <a:rPr lang="en-US" sz="2500" kern="1200" baseline="30000" dirty="0"/>
                <a:t>th</a:t>
              </a:r>
              <a:r>
                <a:rPr lang="en-US" sz="2500" kern="1200" dirty="0"/>
                <a:t> most transparent</a:t>
              </a:r>
            </a:p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(Transparency International, 2016)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78693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407</TotalTime>
  <Words>406</Words>
  <Application>Microsoft Office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Century Gothic</vt:lpstr>
      <vt:lpstr>Garamond</vt:lpstr>
      <vt:lpstr>Savon</vt:lpstr>
      <vt:lpstr>Does Currency drive society?</vt:lpstr>
      <vt:lpstr>Individual Question</vt:lpstr>
      <vt:lpstr>Key Terms</vt:lpstr>
      <vt:lpstr>Thesis</vt:lpstr>
      <vt:lpstr>Currency Influences Political Systems</vt:lpstr>
      <vt:lpstr>Wealth Determines the Lives of Individuals</vt:lpstr>
      <vt:lpstr>Global Solution: Nordic Model</vt:lpstr>
      <vt:lpstr>Local Solution: Limits on Campaign Spending</vt:lpstr>
      <vt:lpstr>Local Solution: Limits on Campaign Spending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Does Currency drive society?</dc:title>
  <dc:creator>Charles Karcher</dc:creator>
  <cp:lastModifiedBy>Charles Karcher</cp:lastModifiedBy>
  <cp:revision>17</cp:revision>
  <dcterms:created xsi:type="dcterms:W3CDTF">2017-04-24T11:52:19Z</dcterms:created>
  <dcterms:modified xsi:type="dcterms:W3CDTF">2017-05-12T11:11:56Z</dcterms:modified>
</cp:coreProperties>
</file>